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6" r:id="rId10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CFE4-56DF-4322-B1AB-5D7D55A9A6C0}" type="datetimeFigureOut">
              <a:rPr lang="ar-EG" smtClean="0"/>
              <a:t>21/05/1442</a:t>
            </a:fld>
            <a:endParaRPr lang="ar-EG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D3181AF-1836-4A9A-8C8A-070626795432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CFE4-56DF-4322-B1AB-5D7D55A9A6C0}" type="datetimeFigureOut">
              <a:rPr lang="ar-EG" smtClean="0"/>
              <a:t>21/05/1442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81AF-1836-4A9A-8C8A-070626795432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CFE4-56DF-4322-B1AB-5D7D55A9A6C0}" type="datetimeFigureOut">
              <a:rPr lang="ar-EG" smtClean="0"/>
              <a:t>21/05/1442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81AF-1836-4A9A-8C8A-070626795432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CFE4-56DF-4322-B1AB-5D7D55A9A6C0}" type="datetimeFigureOut">
              <a:rPr lang="ar-EG" smtClean="0"/>
              <a:t>21/05/1442</a:t>
            </a:fld>
            <a:endParaRPr lang="ar-E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ar-EG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D3181AF-1836-4A9A-8C8A-070626795432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CFE4-56DF-4322-B1AB-5D7D55A9A6C0}" type="datetimeFigureOut">
              <a:rPr lang="ar-EG" smtClean="0"/>
              <a:t>21/05/1442</a:t>
            </a:fld>
            <a:endParaRPr lang="ar-EG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81AF-1836-4A9A-8C8A-070626795432}" type="slidenum">
              <a:rPr lang="ar-EG" smtClean="0"/>
              <a:t>‹#›</a:t>
            </a:fld>
            <a:endParaRPr lang="ar-E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CFE4-56DF-4322-B1AB-5D7D55A9A6C0}" type="datetimeFigureOut">
              <a:rPr lang="ar-EG" smtClean="0"/>
              <a:t>21/05/1442</a:t>
            </a:fld>
            <a:endParaRPr lang="ar-EG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81AF-1836-4A9A-8C8A-070626795432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CFE4-56DF-4322-B1AB-5D7D55A9A6C0}" type="datetimeFigureOut">
              <a:rPr lang="ar-EG" smtClean="0"/>
              <a:t>21/05/1442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D3181AF-1836-4A9A-8C8A-070626795432}" type="slidenum">
              <a:rPr lang="ar-EG" smtClean="0"/>
              <a:t>‹#›</a:t>
            </a:fld>
            <a:endParaRPr lang="ar-EG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CFE4-56DF-4322-B1AB-5D7D55A9A6C0}" type="datetimeFigureOut">
              <a:rPr lang="ar-EG" smtClean="0"/>
              <a:t>21/05/1442</a:t>
            </a:fld>
            <a:endParaRPr lang="ar-EG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81AF-1836-4A9A-8C8A-070626795432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CFE4-56DF-4322-B1AB-5D7D55A9A6C0}" type="datetimeFigureOut">
              <a:rPr lang="ar-EG" smtClean="0"/>
              <a:t>21/05/1442</a:t>
            </a:fld>
            <a:endParaRPr lang="ar-EG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81AF-1836-4A9A-8C8A-070626795432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CFE4-56DF-4322-B1AB-5D7D55A9A6C0}" type="datetimeFigureOut">
              <a:rPr lang="ar-EG" smtClean="0"/>
              <a:t>21/05/1442</a:t>
            </a:fld>
            <a:endParaRPr lang="ar-EG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81AF-1836-4A9A-8C8A-070626795432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4CFE4-56DF-4322-B1AB-5D7D55A9A6C0}" type="datetimeFigureOut">
              <a:rPr lang="ar-EG" smtClean="0"/>
              <a:t>21/05/1442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81AF-1836-4A9A-8C8A-070626795432}" type="slidenum">
              <a:rPr lang="ar-EG" smtClean="0"/>
              <a:t>‹#›</a:t>
            </a:fld>
            <a:endParaRPr lang="ar-EG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1C4CFE4-56DF-4322-B1AB-5D7D55A9A6C0}" type="datetimeFigureOut">
              <a:rPr lang="ar-EG" smtClean="0"/>
              <a:t>21/05/1442</a:t>
            </a:fld>
            <a:endParaRPr lang="ar-EG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D3181AF-1836-4A9A-8C8A-070626795432}" type="slidenum">
              <a:rPr lang="ar-EG" smtClean="0"/>
              <a:t>‹#›</a:t>
            </a:fld>
            <a:endParaRPr lang="ar-EG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تابع الفصل الثالث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b="1" dirty="0">
                <a:solidFill>
                  <a:schemeClr val="tx1"/>
                </a:solidFill>
              </a:rPr>
              <a:t>المداخل الأساسية والأضافية</a:t>
            </a:r>
            <a:endParaRPr lang="ar-E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b="1" u="sng" dirty="0" smtClean="0"/>
              <a:t>العناوين المقننة</a:t>
            </a:r>
            <a:r>
              <a:rPr lang="ar-EG" dirty="0" smtClean="0"/>
              <a:t>: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ar-EG" dirty="0" smtClean="0"/>
              <a:t>هو </a:t>
            </a:r>
            <a:r>
              <a:rPr lang="ar-EG" dirty="0"/>
              <a:t>العنوان الذي يجمع مداخل لمطبوعات مختلفة لنفس العمل معا ، وذلك عندما يكون لكل من هذه المطبوعات عنوان مختلف ، وهواختياري .</a:t>
            </a:r>
            <a:endParaRPr lang="en-US" sz="2400" dirty="0"/>
          </a:p>
          <a:p>
            <a:r>
              <a:rPr lang="ar-EG" b="1" u="sng" dirty="0"/>
              <a:t>القواعد</a:t>
            </a:r>
            <a:r>
              <a:rPr lang="ar-EG" dirty="0"/>
              <a:t> </a:t>
            </a:r>
            <a:r>
              <a:rPr lang="ar-EG" dirty="0" smtClean="0"/>
              <a:t>:حالات </a:t>
            </a:r>
            <a:r>
              <a:rPr lang="ar-EG" dirty="0"/>
              <a:t>استخدام العناوين المقننة :</a:t>
            </a:r>
            <a:endParaRPr lang="en-US" sz="2000" dirty="0"/>
          </a:p>
          <a:p>
            <a:pPr lvl="0"/>
            <a:r>
              <a:rPr lang="ar-EG" dirty="0"/>
              <a:t>في حالة وجود مطبوعين أو أكثر لنفس العمل في المكتبة مع وجود عناوين مختلفة لها.</a:t>
            </a:r>
            <a:endParaRPr lang="en-US" sz="2400" dirty="0"/>
          </a:p>
          <a:p>
            <a:pPr lvl="0"/>
            <a:r>
              <a:rPr lang="ar-EG" dirty="0"/>
              <a:t>أن يكون للعمل عنوان لا يستخدم من جانب المستفيدين .</a:t>
            </a:r>
            <a:endParaRPr lang="en-US" sz="2400" dirty="0"/>
          </a:p>
          <a:p>
            <a:pPr lvl="0"/>
            <a:r>
              <a:rPr lang="ar-EG" dirty="0"/>
              <a:t>عند فهرسة عملا قديما أو كتابا مقدسا .</a:t>
            </a:r>
            <a:endParaRPr lang="en-US" sz="2400" dirty="0"/>
          </a:p>
          <a:p>
            <a:pPr lvl="0"/>
            <a:r>
              <a:rPr lang="ar-EG" dirty="0"/>
              <a:t>عند فهرسة مجموعة كاملة أو مختارات من أعمال شخص </a:t>
            </a:r>
            <a:r>
              <a:rPr lang="ar-EG" dirty="0" smtClean="0"/>
              <a:t>.</a:t>
            </a:r>
            <a:endParaRPr lang="en-US" sz="2000" dirty="0"/>
          </a:p>
          <a:p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u="sng" dirty="0" smtClean="0"/>
              <a:t>العناوين المقننة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 fontScale="62500" lnSpcReduction="20000"/>
          </a:bodyPr>
          <a:lstStyle/>
          <a:p>
            <a:r>
              <a:rPr lang="ar-EG" sz="3400" dirty="0" smtClean="0"/>
              <a:t>اذا كان المدخل تحت رأس اسم فيتم وضع العنوان المقنن بين رأس الاسم والعنوان نفسه مع وضعه بين معقوفتين .</a:t>
            </a:r>
          </a:p>
          <a:p>
            <a:r>
              <a:rPr lang="ar-EG" sz="3400" dirty="0" smtClean="0"/>
              <a:t>اذا </a:t>
            </a:r>
            <a:r>
              <a:rPr lang="ar-EG" sz="3400" dirty="0"/>
              <a:t>كان المدخل تحت رأس اسم فيتم وضع العنوان المقنن بين رأس الاسم والعنوان نفسه مع وضعه بين </a:t>
            </a:r>
            <a:r>
              <a:rPr lang="ar-EG" sz="3400" dirty="0" smtClean="0"/>
              <a:t>معقوفتين</a:t>
            </a:r>
          </a:p>
          <a:p>
            <a:r>
              <a:rPr lang="ar-EG" sz="3400" dirty="0" smtClean="0"/>
              <a:t>يتم </a:t>
            </a:r>
            <a:r>
              <a:rPr lang="ar-EG" sz="3400" dirty="0"/>
              <a:t>حذف الأداة الاستهلالية من العنوان المقنن </a:t>
            </a:r>
            <a:r>
              <a:rPr lang="ar-EG" sz="3400" dirty="0" smtClean="0"/>
              <a:t>.</a:t>
            </a:r>
            <a:endParaRPr lang="ar-EG" sz="3400" dirty="0" smtClean="0"/>
          </a:p>
          <a:p>
            <a:r>
              <a:rPr lang="ar-EG" sz="3400" dirty="0" smtClean="0"/>
              <a:t>لا </a:t>
            </a:r>
            <a:r>
              <a:rPr lang="ar-EG" sz="3400" dirty="0"/>
              <a:t>تستخدم عناوين مقننة للطبعات المراجعة لأعمال حتى وان كانت تلك الطبعات بعناوين مختلفة </a:t>
            </a:r>
            <a:r>
              <a:rPr lang="ar-EG" sz="3400" dirty="0" smtClean="0"/>
              <a:t>.</a:t>
            </a:r>
            <a:endParaRPr lang="ar-EG" sz="3400" dirty="0" smtClean="0"/>
          </a:p>
          <a:p>
            <a:r>
              <a:rPr lang="ar-EG" sz="3400" dirty="0" smtClean="0"/>
              <a:t>يتم </a:t>
            </a:r>
            <a:r>
              <a:rPr lang="ar-EG" sz="3400" dirty="0"/>
              <a:t>اختيار العنوان الذي يعرف به العمل جيدا مع استخدام اللغة </a:t>
            </a:r>
            <a:r>
              <a:rPr lang="ar-EG" sz="3400" dirty="0" smtClean="0"/>
              <a:t>الأصلية</a:t>
            </a:r>
          </a:p>
          <a:p>
            <a:r>
              <a:rPr lang="ar-EG" sz="3400" dirty="0" smtClean="0"/>
              <a:t>يستخدم </a:t>
            </a:r>
            <a:r>
              <a:rPr lang="ar-EG" sz="3400" dirty="0"/>
              <a:t>العنوان المقنن القرآن الكريم  للقرآن وأجزاءه وتفسيره ، وكذا الأنجيل. </a:t>
            </a:r>
            <a:endParaRPr lang="ar-EG" sz="3400" dirty="0" smtClean="0"/>
          </a:p>
          <a:p>
            <a:r>
              <a:rPr lang="ar-EG" sz="3400" dirty="0" smtClean="0"/>
              <a:t>في </a:t>
            </a:r>
            <a:r>
              <a:rPr lang="ar-EG" sz="3400" dirty="0"/>
              <a:t>حالة الأعمال الجامعة يستخدم العنوان المقنن " أعمال " للأعمال الكاملة لشخص </a:t>
            </a:r>
            <a:r>
              <a:rPr lang="ar-EG" sz="3400" dirty="0" smtClean="0"/>
              <a:t>.</a:t>
            </a:r>
          </a:p>
          <a:p>
            <a:r>
              <a:rPr lang="ar-EG" sz="3400" dirty="0" smtClean="0"/>
              <a:t>في </a:t>
            </a:r>
            <a:r>
              <a:rPr lang="ar-EG" sz="3400" dirty="0"/>
              <a:t>حالة الأعمال المختارة يتم استخدام العنوان المقنن " مختارات </a:t>
            </a:r>
            <a:r>
              <a:rPr lang="ar-EG" sz="3400" dirty="0" smtClean="0"/>
              <a:t>”</a:t>
            </a:r>
          </a:p>
          <a:p>
            <a:r>
              <a:rPr lang="ar-EG" sz="3400" dirty="0" smtClean="0"/>
              <a:t>في </a:t>
            </a:r>
            <a:r>
              <a:rPr lang="ar-EG" sz="3400" dirty="0"/>
              <a:t>حالة الأعمال في شكل واحد يتم استخدام عنوان مقنن مناسب كروايات مثلا- مجموعات قصصية . </a:t>
            </a:r>
            <a:endParaRPr lang="en-US" sz="3400" dirty="0"/>
          </a:p>
          <a:p>
            <a:endParaRPr lang="en-US" sz="2000" dirty="0"/>
          </a:p>
          <a:p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b="1" i="1" dirty="0" smtClean="0"/>
              <a:t> </a:t>
            </a:r>
            <a:r>
              <a:rPr lang="ar-EG" b="1" i="1" dirty="0"/>
              <a:t>المداخل الإضافية 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>
            <a:normAutofit fontScale="92500" lnSpcReduction="10000"/>
          </a:bodyPr>
          <a:lstStyle/>
          <a:p>
            <a:r>
              <a:rPr lang="ar-EG" dirty="0" smtClean="0"/>
              <a:t>هي </a:t>
            </a:r>
            <a:r>
              <a:rPr lang="ar-EG" dirty="0"/>
              <a:t>نقاط الاتاحة الأخرى التي يمكن من خلالها الوصول الى وعاء المعلومات .</a:t>
            </a:r>
            <a:endParaRPr lang="en-US" dirty="0"/>
          </a:p>
          <a:p>
            <a:r>
              <a:rPr lang="ar-EG" dirty="0"/>
              <a:t>يتم تدوين المداخل الاضافية للوعاء في فقرة المتابعات ويتم عمل المداخل الاضافية بالبيانات التالية :</a:t>
            </a:r>
            <a:endParaRPr lang="en-US" dirty="0"/>
          </a:p>
          <a:p>
            <a:pPr lvl="0"/>
            <a:r>
              <a:rPr lang="ar-EG" dirty="0"/>
              <a:t>مدخل اضافي برأس الموضوع .</a:t>
            </a:r>
            <a:endParaRPr lang="en-US" dirty="0"/>
          </a:p>
          <a:p>
            <a:pPr lvl="0"/>
            <a:r>
              <a:rPr lang="ar-EG" dirty="0"/>
              <a:t>مدخل اضافي بالعنوان .</a:t>
            </a:r>
            <a:endParaRPr lang="en-US" dirty="0"/>
          </a:p>
          <a:p>
            <a:pPr lvl="0"/>
            <a:r>
              <a:rPr lang="ar-EG" dirty="0"/>
              <a:t>مدخل اضافي بالمؤلف أو المؤلفين المشاركين .</a:t>
            </a:r>
            <a:endParaRPr lang="en-US" dirty="0"/>
          </a:p>
          <a:p>
            <a:pPr lvl="0"/>
            <a:r>
              <a:rPr lang="ar-EG" dirty="0"/>
              <a:t>مدخل اضافي بالمسئولية الفكرية المختلفة .</a:t>
            </a:r>
            <a:endParaRPr lang="en-US" dirty="0"/>
          </a:p>
          <a:p>
            <a:pPr lvl="0"/>
            <a:r>
              <a:rPr lang="ar-EG" dirty="0"/>
              <a:t>مدخل اضافي بالسلسلة .</a:t>
            </a:r>
            <a:endParaRPr lang="en-US" dirty="0"/>
          </a:p>
          <a:p>
            <a:pPr lvl="0"/>
            <a:r>
              <a:rPr lang="ar-EG" dirty="0"/>
              <a:t>مدخل اضافي بالأعمال المتصلة .</a:t>
            </a:r>
            <a:endParaRPr lang="en-US" dirty="0"/>
          </a:p>
          <a:p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i="1" dirty="0" smtClean="0"/>
              <a:t> المداخل الإضافية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EG" b="1" i="1" u="sng" dirty="0"/>
              <a:t>المدخل الاضافي برأس الموضوع :</a:t>
            </a:r>
            <a:endParaRPr lang="en-US" dirty="0"/>
          </a:p>
          <a:p>
            <a:pPr>
              <a:buNone/>
            </a:pPr>
            <a:r>
              <a:rPr lang="ar-EG" dirty="0" smtClean="0"/>
              <a:t>ويتم </a:t>
            </a:r>
            <a:r>
              <a:rPr lang="ar-EG" dirty="0"/>
              <a:t>عمل بطاقة بالمدخل الإضافي برأس الموضوع أو رؤوس الموضوعات التي يعالجها الوعاء ، ويتم اختيار تلك الرؤوس من قائمة رؤوس الموضوعات المقننة .</a:t>
            </a:r>
            <a:endParaRPr lang="en-US" dirty="0"/>
          </a:p>
          <a:p>
            <a:r>
              <a:rPr lang="ar-EG" b="1" i="1" u="sng" dirty="0"/>
              <a:t>المدخل الاضافي بالمؤلف أو المؤلفين المشاركين :</a:t>
            </a:r>
            <a:endParaRPr lang="en-US" dirty="0"/>
          </a:p>
          <a:p>
            <a:pPr>
              <a:buNone/>
            </a:pPr>
            <a:r>
              <a:rPr lang="ar-EG" dirty="0" smtClean="0"/>
              <a:t>ويتم </a:t>
            </a:r>
            <a:r>
              <a:rPr lang="ar-EG" dirty="0"/>
              <a:t>عمل تلك البطاقة بالمؤلف أو المؤلفين المشاركين اذا كان هناك أكثر من مؤلف واحد قد تعاونوا في تأليف الكتاب ، اذا لم يزيدوا عن ثلاثة مؤلفين كما أشرنا سابقا .</a:t>
            </a:r>
            <a:endParaRPr lang="en-US" dirty="0"/>
          </a:p>
          <a:p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i="1" dirty="0" smtClean="0"/>
              <a:t> المداخل الإضافية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ar-EG" b="1" i="1" u="sng" dirty="0"/>
              <a:t>المدخل الاضافي بالمسئولية الفكرية المختلفة</a:t>
            </a:r>
            <a:r>
              <a:rPr lang="ar-EG" dirty="0"/>
              <a:t>: </a:t>
            </a:r>
            <a:endParaRPr lang="en-US" dirty="0"/>
          </a:p>
          <a:p>
            <a:pPr>
              <a:buNone/>
            </a:pPr>
            <a:r>
              <a:rPr lang="ar-EG" dirty="0" smtClean="0"/>
              <a:t>كأن </a:t>
            </a:r>
            <a:r>
              <a:rPr lang="ar-EG" dirty="0"/>
              <a:t>يكون جامعا أو محققا أو مترجما أو مراجعا ...الخ ، وفي هذه الحالة يتم عمل مدخل اضافي باسمه مع اضافة الوظيفة التي شارك بها في اخراج الكتاب .</a:t>
            </a:r>
            <a:endParaRPr lang="en-US" dirty="0"/>
          </a:p>
          <a:p>
            <a:r>
              <a:rPr lang="ar-EG" b="1" i="1" u="sng" dirty="0"/>
              <a:t>المدخل الاضافي بالأعمال المتصلة :</a:t>
            </a:r>
            <a:endParaRPr lang="en-US" dirty="0"/>
          </a:p>
          <a:p>
            <a:pPr>
              <a:buNone/>
            </a:pPr>
            <a:r>
              <a:rPr lang="ar-EG" dirty="0" smtClean="0"/>
              <a:t>يعمل </a:t>
            </a:r>
            <a:r>
              <a:rPr lang="ar-EG" dirty="0"/>
              <a:t>مدخلا اضافيا باسم وعنوان العمل الذي يكمل أويشرح من قبل العمل الأساسي .</a:t>
            </a:r>
            <a:endParaRPr lang="en-US" dirty="0"/>
          </a:p>
          <a:p>
            <a:r>
              <a:rPr lang="ar-EG" b="1" i="1" u="sng" dirty="0"/>
              <a:t>المدخل الاضافي بالعنوان</a:t>
            </a:r>
            <a:r>
              <a:rPr lang="ar-EG" dirty="0"/>
              <a:t> :</a:t>
            </a:r>
            <a:endParaRPr lang="en-US" dirty="0"/>
          </a:p>
          <a:p>
            <a:pPr>
              <a:buNone/>
            </a:pPr>
            <a:r>
              <a:rPr lang="ar-EG" dirty="0" smtClean="0"/>
              <a:t>ويتم </a:t>
            </a:r>
            <a:r>
              <a:rPr lang="ar-EG" dirty="0"/>
              <a:t>عمل بطاقة اضافية بعنوان العمل في حالة أن يكون المدخل الأساسي للعمل بالمؤلف </a:t>
            </a:r>
            <a:r>
              <a:rPr lang="ar-EG" dirty="0" smtClean="0"/>
              <a:t>.</a:t>
            </a:r>
          </a:p>
          <a:p>
            <a:r>
              <a:rPr lang="ar-EG" b="1" i="1" u="sng" dirty="0"/>
              <a:t>المدخل الاضافي بالسلسلة</a:t>
            </a:r>
            <a:r>
              <a:rPr lang="ar-EG" dirty="0"/>
              <a:t> :</a:t>
            </a:r>
            <a:endParaRPr lang="en-US" dirty="0"/>
          </a:p>
          <a:p>
            <a:pPr>
              <a:buNone/>
            </a:pPr>
            <a:r>
              <a:rPr lang="ar-EG" dirty="0" smtClean="0"/>
              <a:t>ويتم </a:t>
            </a:r>
            <a:r>
              <a:rPr lang="ar-EG" dirty="0"/>
              <a:t>عمل بطاقة اضافية تحت السلسلة ان كان وعاء المعلومات ينشر تحت سلسلة ما .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i="1" dirty="0" smtClean="0"/>
              <a:t> المداخل التحليلية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dirty="0"/>
              <a:t>يتم عمل المدخل التحليلي لجزء من وعاء المعلومات المفهرس حسب الحاجة وقد يكون لذلك الوعاء عنوان مستقل </a:t>
            </a:r>
            <a:r>
              <a:rPr lang="ar-EG" dirty="0" smtClean="0"/>
              <a:t>ويتم </a:t>
            </a:r>
            <a:r>
              <a:rPr lang="ar-EG" dirty="0"/>
              <a:t>الدخول تحت الرأس باسم المؤلف المسئول عن المحتوى الفكري لذلك الجزء وعنوان الجزء وعدد صفحاته في أعلى بطاقة المدخل الرئيسي للعمل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i="1" u="sng" dirty="0" smtClean="0"/>
              <a:t>الاحالات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70000" lnSpcReduction="20000"/>
          </a:bodyPr>
          <a:lstStyle/>
          <a:p>
            <a:r>
              <a:rPr lang="ar-EG" b="1" i="1" u="sng" dirty="0"/>
              <a:t>إحالة أنظر :</a:t>
            </a:r>
            <a:r>
              <a:rPr lang="en-US" b="1" i="1" u="sng" dirty="0"/>
              <a:t>see    </a:t>
            </a:r>
            <a:r>
              <a:rPr lang="ar-EG" dirty="0"/>
              <a:t>:</a:t>
            </a:r>
            <a:endParaRPr lang="en-US" sz="2400" dirty="0"/>
          </a:p>
          <a:p>
            <a:pPr lvl="0">
              <a:buNone/>
            </a:pPr>
            <a:r>
              <a:rPr lang="ar-EG" dirty="0"/>
              <a:t>يتم عمل احالة أنظر للأشخاص في الحالات التالية :</a:t>
            </a:r>
            <a:endParaRPr lang="en-US" sz="2400" dirty="0"/>
          </a:p>
          <a:p>
            <a:pPr lvl="0"/>
            <a:r>
              <a:rPr lang="ar-EG" dirty="0"/>
              <a:t>من الاسم المستعار الى الاسم الحقيقي </a:t>
            </a:r>
            <a:endParaRPr lang="en-US" sz="2400" dirty="0"/>
          </a:p>
          <a:p>
            <a:pPr lvl="0"/>
            <a:r>
              <a:rPr lang="ar-EG" dirty="0" smtClean="0"/>
              <a:t>من </a:t>
            </a:r>
            <a:r>
              <a:rPr lang="ar-EG" dirty="0"/>
              <a:t>الاسم الدنيوي الى الاسم الديني </a:t>
            </a:r>
            <a:endParaRPr lang="en-US" sz="2400" dirty="0"/>
          </a:p>
          <a:p>
            <a:r>
              <a:rPr lang="ar-EG" dirty="0" smtClean="0"/>
              <a:t>من </a:t>
            </a:r>
            <a:r>
              <a:rPr lang="ar-EG" dirty="0"/>
              <a:t>الاسم الأقدم الى الاسم الأحدث .</a:t>
            </a:r>
            <a:endParaRPr lang="en-US" sz="2400" dirty="0"/>
          </a:p>
          <a:p>
            <a:pPr lvl="0"/>
            <a:r>
              <a:rPr lang="ar-EG" dirty="0"/>
              <a:t>من الاسم الكامل الى الاسم المختصر .</a:t>
            </a:r>
            <a:endParaRPr lang="en-US" sz="2400" dirty="0"/>
          </a:p>
          <a:p>
            <a:pPr lvl="0"/>
            <a:r>
              <a:rPr lang="ar-EG" dirty="0" smtClean="0"/>
              <a:t>من </a:t>
            </a:r>
            <a:r>
              <a:rPr lang="ar-EG" dirty="0"/>
              <a:t>الاسم المختصر الى الاسم الكامل .</a:t>
            </a:r>
            <a:endParaRPr lang="en-US" sz="2400" dirty="0"/>
          </a:p>
          <a:p>
            <a:pPr lvl="0">
              <a:buNone/>
            </a:pPr>
            <a:r>
              <a:rPr lang="ar-EG" dirty="0" smtClean="0"/>
              <a:t>يتم </a:t>
            </a:r>
            <a:r>
              <a:rPr lang="ar-EG" dirty="0"/>
              <a:t>استخدام احالة انظر في مداخل الهيئات </a:t>
            </a:r>
            <a:r>
              <a:rPr lang="ar-EG" dirty="0" smtClean="0"/>
              <a:t>:</a:t>
            </a:r>
            <a:endParaRPr lang="ar-EG" sz="2400" dirty="0" smtClean="0"/>
          </a:p>
          <a:p>
            <a:r>
              <a:rPr lang="ar-EG" sz="3200" dirty="0" smtClean="0"/>
              <a:t>الاسم المختلف</a:t>
            </a:r>
            <a:endParaRPr lang="ar-EG" dirty="0" smtClean="0"/>
          </a:p>
          <a:p>
            <a:r>
              <a:rPr lang="ar-EG" sz="3200" dirty="0" smtClean="0"/>
              <a:t>من </a:t>
            </a:r>
            <a:r>
              <a:rPr lang="ar-EG" sz="3200" dirty="0"/>
              <a:t>الاسم كمدخل فرعي الى الاسم كمدخل </a:t>
            </a:r>
            <a:r>
              <a:rPr lang="ar-EG" sz="3200" dirty="0" smtClean="0"/>
              <a:t>اساسي</a:t>
            </a:r>
            <a:endParaRPr lang="en-US" sz="3200" dirty="0"/>
          </a:p>
          <a:p>
            <a:pPr lvl="0">
              <a:buNone/>
            </a:pPr>
            <a:r>
              <a:rPr lang="ar-EG" dirty="0" smtClean="0"/>
              <a:t>يتم </a:t>
            </a:r>
            <a:r>
              <a:rPr lang="ar-EG" dirty="0"/>
              <a:t>استخدام احالة انظر في العناوين في الحالات </a:t>
            </a:r>
            <a:r>
              <a:rPr lang="ar-EG" dirty="0" smtClean="0"/>
              <a:t>التالية:</a:t>
            </a:r>
            <a:endParaRPr lang="ar-EG" sz="2400" dirty="0" smtClean="0"/>
          </a:p>
          <a:p>
            <a:r>
              <a:rPr lang="ar-EG" dirty="0" smtClean="0"/>
              <a:t>من </a:t>
            </a:r>
            <a:r>
              <a:rPr lang="ar-EG" dirty="0"/>
              <a:t>الاسم / العنوان الرئيسي الى الاسم / العنوان المقنن </a:t>
            </a:r>
            <a:r>
              <a:rPr lang="ar-EG" dirty="0" smtClean="0"/>
              <a:t>.</a:t>
            </a:r>
            <a:endParaRPr lang="ar-EG" sz="2000" dirty="0" smtClean="0"/>
          </a:p>
          <a:p>
            <a:r>
              <a:rPr lang="ar-EG" dirty="0" smtClean="0"/>
              <a:t>في </a:t>
            </a:r>
            <a:r>
              <a:rPr lang="ar-EG" dirty="0"/>
              <a:t>حالة العنوان الجامع بالأجزاء المنفصلة داخل العمل </a:t>
            </a:r>
            <a:r>
              <a:rPr lang="ar-EG" dirty="0" smtClean="0"/>
              <a:t>.</a:t>
            </a:r>
            <a:endParaRPr lang="ar-EG" sz="2000" dirty="0" smtClean="0"/>
          </a:p>
          <a:p>
            <a:r>
              <a:rPr lang="ar-EG" dirty="0" smtClean="0"/>
              <a:t>احالة </a:t>
            </a:r>
            <a:r>
              <a:rPr lang="ar-EG" dirty="0"/>
              <a:t>من عنوان الجزء من العمل الى عنوان العمل المفهرس ككل .</a:t>
            </a:r>
            <a:endParaRPr lang="en-US" sz="2000" dirty="0"/>
          </a:p>
          <a:p>
            <a:pPr>
              <a:buNone/>
            </a:pPr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i="1" u="sng" dirty="0" smtClean="0"/>
              <a:t>الاحالات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4713387"/>
          </a:xfrm>
        </p:spPr>
        <p:txBody>
          <a:bodyPr>
            <a:normAutofit fontScale="92500" lnSpcReduction="10000"/>
          </a:bodyPr>
          <a:lstStyle/>
          <a:p>
            <a:r>
              <a:rPr lang="ar-EG" b="1" i="1" u="sng" dirty="0"/>
              <a:t>احالة انظر ايضا :</a:t>
            </a:r>
            <a:endParaRPr lang="en-US" sz="2400" dirty="0"/>
          </a:p>
          <a:p>
            <a:pPr lvl="0">
              <a:buNone/>
            </a:pPr>
            <a:r>
              <a:rPr lang="ar-EG" dirty="0"/>
              <a:t> يتم عمل احالة أنظر ايضا للأشخاص في الحالات التالية </a:t>
            </a:r>
            <a:r>
              <a:rPr lang="ar-EG" dirty="0" smtClean="0"/>
              <a:t>:</a:t>
            </a:r>
            <a:endParaRPr lang="ar-EG" sz="2400" dirty="0" smtClean="0"/>
          </a:p>
          <a:p>
            <a:r>
              <a:rPr lang="ar-EG" dirty="0" smtClean="0"/>
              <a:t>اذا </a:t>
            </a:r>
            <a:r>
              <a:rPr lang="ar-EG" dirty="0"/>
              <a:t>ادخل نفس الشخص تحت رأسين أو أكثر فيتم عمل احالة انظر ايضا للربط بين الرؤوس .</a:t>
            </a:r>
            <a:endParaRPr lang="en-US" sz="2000" dirty="0"/>
          </a:p>
          <a:p>
            <a:pPr lvl="0">
              <a:buNone/>
            </a:pPr>
            <a:r>
              <a:rPr lang="ar-EG" dirty="0" smtClean="0"/>
              <a:t>يتم </a:t>
            </a:r>
            <a:r>
              <a:rPr lang="ar-EG" dirty="0"/>
              <a:t>استخدام احالة انظر أيضا في مداخل الهيئات :</a:t>
            </a:r>
            <a:endParaRPr lang="en-US" sz="2400" dirty="0"/>
          </a:p>
          <a:p>
            <a:pPr lvl="0"/>
            <a:r>
              <a:rPr lang="ar-EG" dirty="0"/>
              <a:t>في الاحالة ما بين الهيئات التي ادخلت مستقلة ولكنها ترتبط ببعضها البعض</a:t>
            </a:r>
            <a:endParaRPr lang="en-US" sz="2400" dirty="0"/>
          </a:p>
          <a:p>
            <a:pPr lvl="0">
              <a:buNone/>
            </a:pPr>
            <a:r>
              <a:rPr lang="ar-EG" dirty="0" smtClean="0"/>
              <a:t>تستخدم </a:t>
            </a:r>
            <a:r>
              <a:rPr lang="ar-EG" dirty="0"/>
              <a:t>احالة أنظر أيضا في العنوان لربط الأعمال المرتبطة أو المتصلة .</a:t>
            </a:r>
            <a:endParaRPr lang="en-US" sz="2400" dirty="0"/>
          </a:p>
          <a:p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</TotalTime>
  <Words>656</Words>
  <Application>Microsoft Office PowerPoint</Application>
  <PresentationFormat>On-screen Show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Trek</vt:lpstr>
      <vt:lpstr>تابع الفصل الثالث</vt:lpstr>
      <vt:lpstr>العناوين المقننة: </vt:lpstr>
      <vt:lpstr>العناوين المقننة</vt:lpstr>
      <vt:lpstr> المداخل الإضافية  </vt:lpstr>
      <vt:lpstr> المداخل الإضافية </vt:lpstr>
      <vt:lpstr> المداخل الإضافية </vt:lpstr>
      <vt:lpstr> المداخل التحليلية </vt:lpstr>
      <vt:lpstr>الاحالات</vt:lpstr>
      <vt:lpstr>الاحالات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تابع الفصل الثالث</dc:title>
  <dc:creator>DELL</dc:creator>
  <cp:lastModifiedBy>DELL</cp:lastModifiedBy>
  <cp:revision>5</cp:revision>
  <dcterms:created xsi:type="dcterms:W3CDTF">2021-01-04T21:30:15Z</dcterms:created>
  <dcterms:modified xsi:type="dcterms:W3CDTF">2021-01-04T21:53:15Z</dcterms:modified>
</cp:coreProperties>
</file>